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abin Italics" panose="020B0604020202020204" charset="0"/>
      <p:italic r:id="rId19"/>
    </p:embeddedFont>
    <p:embeddedFont>
      <p:font typeface="Cabin Medium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bin Bold" panose="020B0604020202020204" charset="0"/>
      <p:bold r:id="rId25"/>
    </p:embeddedFont>
    <p:embeddedFont>
      <p:font typeface="Cabin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9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028700" y="837821"/>
            <a:ext cx="635037" cy="635037"/>
          </a:xfrm>
          <a:custGeom>
            <a:avLst/>
            <a:gdLst/>
            <a:ahLst/>
            <a:cxnLst/>
            <a:rect l="l" t="t" r="r" b="b"/>
            <a:pathLst>
              <a:path w="635037" h="635037">
                <a:moveTo>
                  <a:pt x="0" y="0"/>
                </a:moveTo>
                <a:lnTo>
                  <a:pt x="635037" y="0"/>
                </a:lnTo>
                <a:lnTo>
                  <a:pt x="635037" y="635037"/>
                </a:lnTo>
                <a:lnTo>
                  <a:pt x="0" y="635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471686" y="3217279"/>
            <a:ext cx="15787614" cy="275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 dirty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XÂY DỰNG WEBSITE QUẢN LÝ VIỆC </a:t>
            </a:r>
          </a:p>
          <a:p>
            <a:pPr algn="ctr">
              <a:lnSpc>
                <a:spcPts val="7200"/>
              </a:lnSpc>
            </a:pPr>
            <a:r>
              <a:rPr lang="en-US" sz="6000" b="1" dirty="0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ĐĂNG KÝ ĐỒ ÁN CỦA SINH VIÊN </a:t>
            </a:r>
          </a:p>
          <a:p>
            <a:pPr algn="ctr">
              <a:lnSpc>
                <a:spcPts val="7200"/>
              </a:lnSpc>
            </a:pPr>
            <a:r>
              <a:rPr lang="en-US" sz="6000" b="1" dirty="0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BỘ MÔN CÔNG NGHỆ THÔNG TIN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896936" y="8074660"/>
            <a:ext cx="5306212" cy="1080770"/>
            <a:chOff x="0" y="0"/>
            <a:chExt cx="7074949" cy="1441027"/>
          </a:xfrm>
        </p:grpSpPr>
        <p:sp>
          <p:nvSpPr>
            <p:cNvPr id="6" name="TextBox 6"/>
            <p:cNvSpPr txBox="1"/>
            <p:nvPr/>
          </p:nvSpPr>
          <p:spPr>
            <a:xfrm>
              <a:off x="0" y="764752"/>
              <a:ext cx="7074949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 err="1">
                  <a:solidFill>
                    <a:srgbClr val="000000"/>
                  </a:solidFill>
                  <a:latin typeface="Cabin" panose="00000500000000000000"/>
                  <a:ea typeface="Cabin" panose="00000500000000000000"/>
                  <a:cs typeface="Cabin" panose="00000500000000000000"/>
                  <a:sym typeface="Cabin" panose="00000500000000000000"/>
                </a:rPr>
                <a:t>Ngô</a:t>
              </a:r>
              <a:r>
                <a:rPr lang="en-US" sz="3000" b="1" dirty="0">
                  <a:solidFill>
                    <a:srgbClr val="000000"/>
                  </a:solidFill>
                  <a:latin typeface="Cabin" panose="00000500000000000000"/>
                  <a:ea typeface="Cabin" panose="00000500000000000000"/>
                  <a:cs typeface="Cabin" panose="00000500000000000000"/>
                  <a:sym typeface="Cabin" panose="00000500000000000000"/>
                </a:rPr>
                <a:t> </a:t>
              </a:r>
              <a:r>
                <a:rPr lang="en-US" sz="3000" b="1" dirty="0" err="1">
                  <a:solidFill>
                    <a:srgbClr val="000000"/>
                  </a:solidFill>
                  <a:latin typeface="Cabin" panose="00000500000000000000"/>
                  <a:ea typeface="Cabin" panose="00000500000000000000"/>
                  <a:cs typeface="Cabin" panose="00000500000000000000"/>
                  <a:sym typeface="Cabin" panose="00000500000000000000"/>
                </a:rPr>
                <a:t>Thanh</a:t>
              </a:r>
              <a:r>
                <a:rPr lang="en-US" sz="3000" b="1" dirty="0">
                  <a:solidFill>
                    <a:srgbClr val="000000"/>
                  </a:solidFill>
                  <a:latin typeface="Cabin" panose="00000500000000000000"/>
                  <a:ea typeface="Cabin" panose="00000500000000000000"/>
                  <a:cs typeface="Cabin" panose="00000500000000000000"/>
                  <a:sym typeface="Cabin" panose="00000500000000000000"/>
                </a:rPr>
                <a:t> </a:t>
              </a:r>
              <a:r>
                <a:rPr lang="en-US" sz="3000" b="1" dirty="0" err="1">
                  <a:solidFill>
                    <a:srgbClr val="000000"/>
                  </a:solidFill>
                  <a:latin typeface="Cabin" panose="00000500000000000000"/>
                  <a:ea typeface="Cabin" panose="00000500000000000000"/>
                  <a:cs typeface="Cabin" panose="00000500000000000000"/>
                  <a:sym typeface="Cabin" panose="00000500000000000000"/>
                </a:rPr>
                <a:t>Quyền</a:t>
              </a:r>
              <a:r>
                <a:rPr lang="en-US" sz="3000" b="1" dirty="0">
                  <a:solidFill>
                    <a:srgbClr val="000000"/>
                  </a:solidFill>
                  <a:latin typeface="Cabin" panose="00000500000000000000"/>
                  <a:ea typeface="Cabin" panose="00000500000000000000"/>
                  <a:cs typeface="Cabin" panose="00000500000000000000"/>
                  <a:sym typeface="Cabin" panose="00000500000000000000"/>
                </a:rPr>
                <a:t> _ DA21TTC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7074949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>
                  <a:solidFill>
                    <a:srgbClr val="000000"/>
                  </a:solidFill>
                  <a:latin typeface="Cabin Medium" panose="00000600000000000000"/>
                  <a:ea typeface="Cabin Medium" panose="00000600000000000000"/>
                  <a:cs typeface="Cabin Medium" panose="00000600000000000000"/>
                  <a:sym typeface="Cabin Medium" panose="00000600000000000000"/>
                </a:rPr>
                <a:t>SVTH: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696812" y="8098155"/>
            <a:ext cx="379801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GVHD:</a:t>
            </a:r>
          </a:p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Võ Thành C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96936" y="992145"/>
            <a:ext cx="4066807" cy="297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85"/>
              </a:lnSpc>
            </a:pPr>
            <a:r>
              <a:rPr lang="en-US" sz="1775" b="1" spc="35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TRƯỜNG ĐẠI HỌC TRÀ VINH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49830" y="1145815"/>
            <a:ext cx="8161570" cy="9239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 b="1" u="none" strike="noStrike" dirty="0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ĐỒ ÁN CHUYÊN NGÀNH</a:t>
            </a:r>
          </a:p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 b="1" u="none" strike="noStrike" dirty="0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HỌC KỲ I, NĂM HỌC 2024 –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152296">
            <a:off x="10554543" y="-3785506"/>
            <a:ext cx="10173187" cy="10147754"/>
          </a:xfrm>
          <a:custGeom>
            <a:avLst/>
            <a:gdLst/>
            <a:ahLst/>
            <a:cxnLst/>
            <a:rect l="l" t="t" r="r" b="b"/>
            <a:pathLst>
              <a:path w="10173187" h="10147754">
                <a:moveTo>
                  <a:pt x="0" y="0"/>
                </a:moveTo>
                <a:lnTo>
                  <a:pt x="10173187" y="0"/>
                </a:lnTo>
                <a:lnTo>
                  <a:pt x="10173187" y="10147754"/>
                </a:lnTo>
                <a:lnTo>
                  <a:pt x="0" y="10147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237050" y="2929280"/>
            <a:ext cx="14251139" cy="6680221"/>
          </a:xfrm>
          <a:custGeom>
            <a:avLst/>
            <a:gdLst/>
            <a:ahLst/>
            <a:cxnLst/>
            <a:rect l="l" t="t" r="r" b="b"/>
            <a:pathLst>
              <a:path w="14251139" h="6680221">
                <a:moveTo>
                  <a:pt x="0" y="0"/>
                </a:moveTo>
                <a:lnTo>
                  <a:pt x="14251138" y="0"/>
                </a:lnTo>
                <a:lnTo>
                  <a:pt x="14251138" y="6680221"/>
                </a:lnTo>
                <a:lnTo>
                  <a:pt x="0" y="66802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74950" y="759734"/>
            <a:ext cx="751746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0"/>
              </a:lnSpc>
              <a:spcBef>
                <a:spcPct val="0"/>
              </a:spcBef>
            </a:pPr>
            <a:r>
              <a:rPr lang="en-US" sz="6975" b="1" dirty="0" err="1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Giới</a:t>
            </a:r>
            <a:r>
              <a:rPr lang="en-US" sz="6975" b="1" dirty="0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</a:t>
            </a:r>
            <a:r>
              <a:rPr lang="en-US" sz="6975" b="1" dirty="0" err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thiệu</a:t>
            </a:r>
            <a:r>
              <a:rPr lang="en-US" sz="6975" b="1" dirty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website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82447" y="1985316"/>
            <a:ext cx="4324040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Trang quản trị viên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152296">
            <a:off x="10554543" y="-3785506"/>
            <a:ext cx="10173187" cy="10147754"/>
          </a:xfrm>
          <a:custGeom>
            <a:avLst/>
            <a:gdLst/>
            <a:ahLst/>
            <a:cxnLst/>
            <a:rect l="l" t="t" r="r" b="b"/>
            <a:pathLst>
              <a:path w="10173187" h="10147754">
                <a:moveTo>
                  <a:pt x="0" y="0"/>
                </a:moveTo>
                <a:lnTo>
                  <a:pt x="10173187" y="0"/>
                </a:lnTo>
                <a:lnTo>
                  <a:pt x="10173187" y="10147754"/>
                </a:lnTo>
                <a:lnTo>
                  <a:pt x="0" y="10147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417140" y="2756841"/>
            <a:ext cx="14441617" cy="7040288"/>
          </a:xfrm>
          <a:custGeom>
            <a:avLst/>
            <a:gdLst/>
            <a:ahLst/>
            <a:cxnLst/>
            <a:rect l="l" t="t" r="r" b="b"/>
            <a:pathLst>
              <a:path w="14441617" h="7040288">
                <a:moveTo>
                  <a:pt x="0" y="0"/>
                </a:moveTo>
                <a:lnTo>
                  <a:pt x="14441616" y="0"/>
                </a:lnTo>
                <a:lnTo>
                  <a:pt x="14441616" y="7040288"/>
                </a:lnTo>
                <a:lnTo>
                  <a:pt x="0" y="70402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74950" y="759734"/>
            <a:ext cx="751746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0"/>
              </a:lnSpc>
              <a:spcBef>
                <a:spcPct val="0"/>
              </a:spcBef>
            </a:pPr>
            <a:r>
              <a:rPr lang="en-US" sz="6975" b="1" dirty="0" err="1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Giới</a:t>
            </a:r>
            <a:r>
              <a:rPr lang="en-US" sz="6975" b="1" dirty="0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</a:t>
            </a:r>
            <a:r>
              <a:rPr lang="en-US" sz="6975" b="1" dirty="0" err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thiệu</a:t>
            </a:r>
            <a:r>
              <a:rPr lang="en-US" sz="6975" b="1" dirty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website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82447" y="1985316"/>
            <a:ext cx="4324040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Trang quản trị viên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152296">
            <a:off x="10554543" y="-3785506"/>
            <a:ext cx="10173187" cy="10147754"/>
          </a:xfrm>
          <a:custGeom>
            <a:avLst/>
            <a:gdLst/>
            <a:ahLst/>
            <a:cxnLst/>
            <a:rect l="l" t="t" r="r" b="b"/>
            <a:pathLst>
              <a:path w="10173187" h="10147754">
                <a:moveTo>
                  <a:pt x="0" y="0"/>
                </a:moveTo>
                <a:lnTo>
                  <a:pt x="10173187" y="0"/>
                </a:lnTo>
                <a:lnTo>
                  <a:pt x="10173187" y="10147754"/>
                </a:lnTo>
                <a:lnTo>
                  <a:pt x="0" y="10147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13874" y="3218981"/>
            <a:ext cx="8233237" cy="3849038"/>
          </a:xfrm>
          <a:custGeom>
            <a:avLst/>
            <a:gdLst/>
            <a:ahLst/>
            <a:cxnLst/>
            <a:rect l="l" t="t" r="r" b="b"/>
            <a:pathLst>
              <a:path w="8233237" h="3849038">
                <a:moveTo>
                  <a:pt x="0" y="0"/>
                </a:moveTo>
                <a:lnTo>
                  <a:pt x="8233237" y="0"/>
                </a:lnTo>
                <a:lnTo>
                  <a:pt x="8233237" y="3849038"/>
                </a:lnTo>
                <a:lnTo>
                  <a:pt x="0" y="3849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452363" y="5637345"/>
            <a:ext cx="8509120" cy="3850377"/>
          </a:xfrm>
          <a:custGeom>
            <a:avLst/>
            <a:gdLst/>
            <a:ahLst/>
            <a:cxnLst/>
            <a:rect l="l" t="t" r="r" b="b"/>
            <a:pathLst>
              <a:path w="8509120" h="3850377">
                <a:moveTo>
                  <a:pt x="0" y="0"/>
                </a:moveTo>
                <a:lnTo>
                  <a:pt x="8509120" y="0"/>
                </a:lnTo>
                <a:lnTo>
                  <a:pt x="8509120" y="3850377"/>
                </a:lnTo>
                <a:lnTo>
                  <a:pt x="0" y="38503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74950" y="759734"/>
            <a:ext cx="751746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0"/>
              </a:lnSpc>
              <a:spcBef>
                <a:spcPct val="0"/>
              </a:spcBef>
            </a:pPr>
            <a:r>
              <a:rPr lang="en-US" sz="6975" b="1" dirty="0" err="1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Giới</a:t>
            </a:r>
            <a:r>
              <a:rPr lang="en-US" sz="6975" b="1" dirty="0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</a:t>
            </a:r>
            <a:r>
              <a:rPr lang="en-US" sz="6975" b="1" dirty="0" err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thiệu</a:t>
            </a:r>
            <a:r>
              <a:rPr lang="en-US" sz="6975" b="1" dirty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website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82447" y="1985316"/>
            <a:ext cx="4324040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Trang quản trị viên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152296">
            <a:off x="10554543" y="-3785506"/>
            <a:ext cx="10173187" cy="10147754"/>
          </a:xfrm>
          <a:custGeom>
            <a:avLst/>
            <a:gdLst/>
            <a:ahLst/>
            <a:cxnLst/>
            <a:rect l="l" t="t" r="r" b="b"/>
            <a:pathLst>
              <a:path w="10173187" h="10147754">
                <a:moveTo>
                  <a:pt x="0" y="0"/>
                </a:moveTo>
                <a:lnTo>
                  <a:pt x="10173187" y="0"/>
                </a:lnTo>
                <a:lnTo>
                  <a:pt x="10173187" y="10147754"/>
                </a:lnTo>
                <a:lnTo>
                  <a:pt x="0" y="10147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4950" y="2756841"/>
            <a:ext cx="10385916" cy="4946292"/>
          </a:xfrm>
          <a:custGeom>
            <a:avLst/>
            <a:gdLst/>
            <a:ahLst/>
            <a:cxnLst/>
            <a:rect l="l" t="t" r="r" b="b"/>
            <a:pathLst>
              <a:path w="10385916" h="4946292">
                <a:moveTo>
                  <a:pt x="0" y="0"/>
                </a:moveTo>
                <a:lnTo>
                  <a:pt x="10385916" y="0"/>
                </a:lnTo>
                <a:lnTo>
                  <a:pt x="10385916" y="4946293"/>
                </a:lnTo>
                <a:lnTo>
                  <a:pt x="0" y="49462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74950" y="759734"/>
            <a:ext cx="751746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0"/>
              </a:lnSpc>
              <a:spcBef>
                <a:spcPct val="0"/>
              </a:spcBef>
            </a:pPr>
            <a:r>
              <a:rPr lang="en-US" sz="6975" b="1" dirty="0" err="1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Giới</a:t>
            </a:r>
            <a:r>
              <a:rPr lang="en-US" sz="6975" b="1" dirty="0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</a:t>
            </a:r>
            <a:r>
              <a:rPr lang="en-US" sz="6975" b="1" dirty="0" err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thiệu</a:t>
            </a:r>
            <a:r>
              <a:rPr lang="en-US" sz="6975" b="1" dirty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website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82447" y="1985316"/>
            <a:ext cx="4324040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Trang giảng viên</a:t>
            </a:r>
          </a:p>
        </p:txBody>
      </p:sp>
      <p:sp>
        <p:nvSpPr>
          <p:cNvPr id="6" name="Freeform 6"/>
          <p:cNvSpPr/>
          <p:nvPr/>
        </p:nvSpPr>
        <p:spPr>
          <a:xfrm>
            <a:off x="6964621" y="4346304"/>
            <a:ext cx="10294679" cy="4911996"/>
          </a:xfrm>
          <a:custGeom>
            <a:avLst/>
            <a:gdLst/>
            <a:ahLst/>
            <a:cxnLst/>
            <a:rect l="l" t="t" r="r" b="b"/>
            <a:pathLst>
              <a:path w="10294679" h="4911996">
                <a:moveTo>
                  <a:pt x="0" y="0"/>
                </a:moveTo>
                <a:lnTo>
                  <a:pt x="10294679" y="0"/>
                </a:lnTo>
                <a:lnTo>
                  <a:pt x="10294679" y="4911996"/>
                </a:lnTo>
                <a:lnTo>
                  <a:pt x="0" y="49119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715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152296">
            <a:off x="10554543" y="-3785506"/>
            <a:ext cx="10173187" cy="10147754"/>
          </a:xfrm>
          <a:custGeom>
            <a:avLst/>
            <a:gdLst/>
            <a:ahLst/>
            <a:cxnLst/>
            <a:rect l="l" t="t" r="r" b="b"/>
            <a:pathLst>
              <a:path w="10173187" h="10147754">
                <a:moveTo>
                  <a:pt x="0" y="0"/>
                </a:moveTo>
                <a:lnTo>
                  <a:pt x="10173187" y="0"/>
                </a:lnTo>
                <a:lnTo>
                  <a:pt x="10173187" y="10147754"/>
                </a:lnTo>
                <a:lnTo>
                  <a:pt x="0" y="10147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09160" y="2756841"/>
            <a:ext cx="11301259" cy="2975759"/>
          </a:xfrm>
          <a:custGeom>
            <a:avLst/>
            <a:gdLst/>
            <a:ahLst/>
            <a:cxnLst/>
            <a:rect l="l" t="t" r="r" b="b"/>
            <a:pathLst>
              <a:path w="11301259" h="2975759">
                <a:moveTo>
                  <a:pt x="0" y="0"/>
                </a:moveTo>
                <a:lnTo>
                  <a:pt x="11301259" y="0"/>
                </a:lnTo>
                <a:lnTo>
                  <a:pt x="11301259" y="2975759"/>
                </a:lnTo>
                <a:lnTo>
                  <a:pt x="0" y="2975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345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74950" y="759734"/>
            <a:ext cx="751746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0"/>
              </a:lnSpc>
              <a:spcBef>
                <a:spcPct val="0"/>
              </a:spcBef>
            </a:pPr>
            <a:r>
              <a:rPr lang="en-US" sz="6975" b="1" dirty="0" err="1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Giới</a:t>
            </a:r>
            <a:r>
              <a:rPr lang="en-US" sz="6975" b="1" dirty="0" smtClean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</a:t>
            </a:r>
            <a:r>
              <a:rPr lang="en-US" sz="6975" b="1" dirty="0" err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thiệu</a:t>
            </a:r>
            <a:r>
              <a:rPr lang="en-US" sz="6975" b="1" dirty="0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 website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82447" y="1985316"/>
            <a:ext cx="4324040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Trang sinh viên</a:t>
            </a:r>
          </a:p>
        </p:txBody>
      </p:sp>
      <p:sp>
        <p:nvSpPr>
          <p:cNvPr id="6" name="Freeform 6"/>
          <p:cNvSpPr/>
          <p:nvPr/>
        </p:nvSpPr>
        <p:spPr>
          <a:xfrm>
            <a:off x="4872279" y="5407403"/>
            <a:ext cx="11301259" cy="3970246"/>
          </a:xfrm>
          <a:custGeom>
            <a:avLst/>
            <a:gdLst/>
            <a:ahLst/>
            <a:cxnLst/>
            <a:rect l="l" t="t" r="r" b="b"/>
            <a:pathLst>
              <a:path w="11301259" h="3970246">
                <a:moveTo>
                  <a:pt x="0" y="0"/>
                </a:moveTo>
                <a:lnTo>
                  <a:pt x="11301259" y="0"/>
                </a:lnTo>
                <a:lnTo>
                  <a:pt x="11301259" y="3970246"/>
                </a:lnTo>
                <a:lnTo>
                  <a:pt x="0" y="39702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34852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94171" y="577152"/>
            <a:ext cx="10037140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Kết luận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82447" y="2407800"/>
            <a:ext cx="4131856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Kết quả đạt được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33691" y="3619323"/>
            <a:ext cx="15001756" cy="441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60"/>
              </a:lnSpc>
              <a:spcBef>
                <a:spcPct val="0"/>
              </a:spcBef>
            </a:pPr>
            <a:r>
              <a:rPr lang="en-US" sz="3630" i="1">
                <a:solidFill>
                  <a:srgbClr val="000000"/>
                </a:solidFill>
                <a:latin typeface="Cabin Italics" panose="00000500000000000000"/>
                <a:ea typeface="Cabin Italics" panose="00000500000000000000"/>
                <a:cs typeface="Cabin Italics" panose="00000500000000000000"/>
                <a:sym typeface="Cabin Italics" panose="00000500000000000000"/>
              </a:rPr>
              <a:t>Hiệu quả quản lý:</a:t>
            </a:r>
          </a:p>
          <a:p>
            <a:pPr algn="l">
              <a:lnSpc>
                <a:spcPts val="4360"/>
              </a:lnSpc>
              <a:spcBef>
                <a:spcPct val="0"/>
              </a:spcBef>
            </a:pPr>
            <a:r>
              <a:rPr lang="en-US" sz="363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   Tự động hóa quy trình quản lý đăng ký, tiết kiệm thời gian và công sức.</a:t>
            </a:r>
          </a:p>
          <a:p>
            <a:pPr algn="l">
              <a:lnSpc>
                <a:spcPts val="4360"/>
              </a:lnSpc>
              <a:spcBef>
                <a:spcPct val="0"/>
              </a:spcBef>
            </a:pPr>
            <a:r>
              <a:rPr lang="en-US" sz="363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   Giảm thiểu sai sót trong lưu trữ và xử lý thông tin.</a:t>
            </a:r>
          </a:p>
          <a:p>
            <a:pPr algn="l">
              <a:lnSpc>
                <a:spcPts val="4360"/>
              </a:lnSpc>
              <a:spcBef>
                <a:spcPct val="0"/>
              </a:spcBef>
            </a:pPr>
            <a:endParaRPr lang="en-US" sz="3630">
              <a:solidFill>
                <a:srgbClr val="000000"/>
              </a:solidFill>
              <a:latin typeface="Cabin" panose="00000500000000000000"/>
              <a:ea typeface="Cabin" panose="00000500000000000000"/>
              <a:cs typeface="Cabin" panose="00000500000000000000"/>
              <a:sym typeface="Cabin" panose="00000500000000000000"/>
            </a:endParaRPr>
          </a:p>
          <a:p>
            <a:pPr algn="l">
              <a:lnSpc>
                <a:spcPts val="4360"/>
              </a:lnSpc>
              <a:spcBef>
                <a:spcPct val="0"/>
              </a:spcBef>
            </a:pPr>
            <a:r>
              <a:rPr lang="en-US" sz="3630" i="1">
                <a:solidFill>
                  <a:srgbClr val="000000"/>
                </a:solidFill>
                <a:latin typeface="Cabin Italics" panose="00000500000000000000"/>
                <a:ea typeface="Cabin Italics" panose="00000500000000000000"/>
                <a:cs typeface="Cabin Italics" panose="00000500000000000000"/>
                <a:sym typeface="Cabin Italics" panose="00000500000000000000"/>
              </a:rPr>
              <a:t>Tăng cường tiện ích cho người dùng:</a:t>
            </a:r>
          </a:p>
          <a:p>
            <a:pPr marL="784225" lvl="1" indent="-391795" algn="l">
              <a:lnSpc>
                <a:spcPts val="436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sz="363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Giảng viên: Dễ dàng đề xuất đề tài và theo dõi quá trình sinh viên đăng ký.</a:t>
            </a:r>
          </a:p>
          <a:p>
            <a:pPr marL="784225" lvl="1" indent="-391795" algn="l">
              <a:lnSpc>
                <a:spcPts val="436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sz="363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Sinh viên: Nhanh chóng truy cập và đăng ký đề tài.</a:t>
            </a:r>
          </a:p>
          <a:p>
            <a:pPr marL="784225" lvl="1" indent="-391795" algn="l">
              <a:lnSpc>
                <a:spcPts val="436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sz="363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Quản trị viên: Quản lý tài khoản, quản lý sinh viên, quản lý giảng viên,…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31831" y="3477413"/>
            <a:ext cx="11824338" cy="5557439"/>
          </a:xfrm>
          <a:custGeom>
            <a:avLst/>
            <a:gdLst/>
            <a:ahLst/>
            <a:cxnLst/>
            <a:rect l="l" t="t" r="r" b="b"/>
            <a:pathLst>
              <a:path w="11824338" h="5557439">
                <a:moveTo>
                  <a:pt x="0" y="0"/>
                </a:moveTo>
                <a:lnTo>
                  <a:pt x="11824338" y="0"/>
                </a:lnTo>
                <a:lnTo>
                  <a:pt x="11824338" y="5557439"/>
                </a:lnTo>
                <a:lnTo>
                  <a:pt x="0" y="55574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94171" y="577152"/>
            <a:ext cx="10037140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Kết luận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82447" y="2407800"/>
            <a:ext cx="4131856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Hướng phát triển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780159">
            <a:off x="105087" y="-3082310"/>
            <a:ext cx="16659868" cy="16451620"/>
          </a:xfrm>
          <a:custGeom>
            <a:avLst/>
            <a:gdLst/>
            <a:ahLst/>
            <a:cxnLst/>
            <a:rect l="l" t="t" r="r" b="b"/>
            <a:pathLst>
              <a:path w="16659868" h="16451620">
                <a:moveTo>
                  <a:pt x="0" y="0"/>
                </a:moveTo>
                <a:lnTo>
                  <a:pt x="16659868" y="0"/>
                </a:lnTo>
                <a:lnTo>
                  <a:pt x="16659868" y="16451620"/>
                </a:lnTo>
                <a:lnTo>
                  <a:pt x="0" y="16451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7000"/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845284" y="8212023"/>
            <a:ext cx="15327731" cy="476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5"/>
          <p:cNvSpPr txBox="1"/>
          <p:nvPr/>
        </p:nvSpPr>
        <p:spPr>
          <a:xfrm>
            <a:off x="4070338" y="3360068"/>
            <a:ext cx="44900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8000" b="1" i="1" dirty="0">
                <a:ln w="0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solidFill>
                  <a:schemeClr val="tx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CẢM ƠN</a:t>
            </a:r>
            <a:endParaRPr lang="en-US" sz="8000" b="1" i="1" dirty="0">
              <a:ln w="0">
                <a:solidFill>
                  <a:schemeClr val="accent1">
                    <a:lumMod val="20000"/>
                    <a:lumOff val="80000"/>
                  </a:schemeClr>
                </a:solidFill>
              </a:ln>
              <a:solidFill>
                <a:schemeClr val="tx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5" name="TextBox 8"/>
          <p:cNvSpPr txBox="1"/>
          <p:nvPr/>
        </p:nvSpPr>
        <p:spPr>
          <a:xfrm>
            <a:off x="9067744" y="3668604"/>
            <a:ext cx="51968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6000" b="1" i="1" dirty="0">
                <a:ln w="0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QUÝ THẦY CÔ</a:t>
            </a:r>
            <a:endParaRPr lang="en-US" sz="6000" b="1" i="1" dirty="0">
              <a:ln w="0">
                <a:solidFill>
                  <a:schemeClr val="accent1">
                    <a:lumMod val="20000"/>
                    <a:lumOff val="80000"/>
                  </a:schemeClr>
                </a:solidFill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7" name="TextBox 9"/>
          <p:cNvSpPr txBox="1"/>
          <p:nvPr/>
        </p:nvSpPr>
        <p:spPr>
          <a:xfrm>
            <a:off x="4495800" y="4610383"/>
            <a:ext cx="97091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8000" b="1" i="1" dirty="0">
                <a:ln w="0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ĐÃ LẮNG NGHE</a:t>
            </a:r>
            <a:endParaRPr lang="en-US" sz="8000" b="1" i="1" dirty="0">
              <a:ln w="0">
                <a:solidFill>
                  <a:schemeClr val="accent1">
                    <a:lumMod val="20000"/>
                    <a:lumOff val="80000"/>
                  </a:schemeClr>
                </a:solidFill>
              </a:ln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16667E-7 4.93827E-7 L -0.09905 4.93827E-7 " pathEditMode="relative" rAng="0" ptsTypes="AA">
                                      <p:cBhvr>
                                        <p:cTn id="18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57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8" presetClass="emph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-300000">
                                      <p:cBhvr>
                                        <p:cTn id="2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-300000">
                                      <p:cBhvr>
                                        <p:cTn id="2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-300000">
                                      <p:cBhvr>
                                        <p:cTn id="2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5" grpId="2"/>
      <p:bldP spid="7" grpId="0"/>
      <p:bldP spid="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70559" y="-3540568"/>
            <a:ext cx="8291788" cy="8229600"/>
          </a:xfrm>
          <a:custGeom>
            <a:avLst/>
            <a:gdLst/>
            <a:ahLst/>
            <a:cxnLst/>
            <a:rect l="l" t="t" r="r" b="b"/>
            <a:pathLst>
              <a:path w="8291788" h="8229600">
                <a:moveTo>
                  <a:pt x="0" y="0"/>
                </a:moveTo>
                <a:lnTo>
                  <a:pt x="8291789" y="0"/>
                </a:lnTo>
                <a:lnTo>
                  <a:pt x="82917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09573" y="1459966"/>
            <a:ext cx="6024896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Nội dung</a:t>
            </a:r>
          </a:p>
        </p:txBody>
      </p:sp>
      <p:sp>
        <p:nvSpPr>
          <p:cNvPr id="4" name="AutoShape 4"/>
          <p:cNvSpPr/>
          <p:nvPr/>
        </p:nvSpPr>
        <p:spPr>
          <a:xfrm>
            <a:off x="1409573" y="3629073"/>
            <a:ext cx="1511565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8518024" y="4196924"/>
            <a:ext cx="4755878" cy="787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0"/>
              </a:lnSpc>
              <a:spcBef>
                <a:spcPct val="0"/>
              </a:spcBef>
            </a:pPr>
            <a:r>
              <a:rPr lang="en-US" sz="5315" b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Giới thiệu đề tài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518024" y="5598431"/>
            <a:ext cx="8007202" cy="787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0"/>
              </a:lnSpc>
              <a:spcBef>
                <a:spcPct val="0"/>
              </a:spcBef>
            </a:pPr>
            <a:r>
              <a:rPr lang="en-US" sz="5315" b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Thiết kế cơ sở dữ liệu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518024" y="6990911"/>
            <a:ext cx="8007202" cy="787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0"/>
              </a:lnSpc>
              <a:spcBef>
                <a:spcPct val="0"/>
              </a:spcBef>
            </a:pPr>
            <a:r>
              <a:rPr lang="en-US" sz="5315" b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Giới thiệu website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518024" y="8383391"/>
            <a:ext cx="4755878" cy="787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0"/>
              </a:lnSpc>
              <a:spcBef>
                <a:spcPct val="0"/>
              </a:spcBef>
            </a:pPr>
            <a:r>
              <a:rPr lang="en-US" sz="5315" b="1">
                <a:solidFill>
                  <a:srgbClr val="000000"/>
                </a:solidFill>
                <a:latin typeface="Cabin Medium" panose="00000600000000000000"/>
                <a:ea typeface="Cabin Medium" panose="00000600000000000000"/>
                <a:cs typeface="Cabin Medium" panose="00000600000000000000"/>
                <a:sym typeface="Cabin Medium" panose="00000600000000000000"/>
              </a:rPr>
              <a:t>Kết luận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412404">
            <a:off x="-980726" y="7205837"/>
            <a:ext cx="8075295" cy="8229600"/>
          </a:xfrm>
          <a:custGeom>
            <a:avLst/>
            <a:gdLst/>
            <a:ahLst/>
            <a:cxnLst/>
            <a:rect l="l" t="t" r="r" b="b"/>
            <a:pathLst>
              <a:path w="8075295" h="8229600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832766" y="3447457"/>
            <a:ext cx="14977674" cy="4713718"/>
          </a:xfrm>
          <a:custGeom>
            <a:avLst/>
            <a:gdLst/>
            <a:ahLst/>
            <a:cxnLst/>
            <a:rect l="l" t="t" r="r" b="b"/>
            <a:pathLst>
              <a:path w="14977674" h="4713718">
                <a:moveTo>
                  <a:pt x="0" y="0"/>
                </a:moveTo>
                <a:lnTo>
                  <a:pt x="14977674" y="0"/>
                </a:lnTo>
                <a:lnTo>
                  <a:pt x="14977674" y="4713719"/>
                </a:lnTo>
                <a:lnTo>
                  <a:pt x="0" y="47137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13390" y="807772"/>
            <a:ext cx="776413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Giới thiệu đề tài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45325" y="1952976"/>
            <a:ext cx="14196735" cy="7944287"/>
          </a:xfrm>
          <a:custGeom>
            <a:avLst/>
            <a:gdLst/>
            <a:ahLst/>
            <a:cxnLst/>
            <a:rect l="l" t="t" r="r" b="b"/>
            <a:pathLst>
              <a:path w="14196735" h="7944287">
                <a:moveTo>
                  <a:pt x="0" y="0"/>
                </a:moveTo>
                <a:lnTo>
                  <a:pt x="14196735" y="0"/>
                </a:lnTo>
                <a:lnTo>
                  <a:pt x="14196735" y="7944287"/>
                </a:lnTo>
                <a:lnTo>
                  <a:pt x="0" y="79442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8412404">
            <a:off x="-980726" y="7205837"/>
            <a:ext cx="8075295" cy="8229600"/>
          </a:xfrm>
          <a:custGeom>
            <a:avLst/>
            <a:gdLst/>
            <a:ahLst/>
            <a:cxnLst/>
            <a:rect l="l" t="t" r="r" b="b"/>
            <a:pathLst>
              <a:path w="8075295" h="8229600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55734" y="724251"/>
            <a:ext cx="776413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Giới thiệu đề tài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412404">
            <a:off x="-980726" y="7205837"/>
            <a:ext cx="8075295" cy="8229600"/>
          </a:xfrm>
          <a:custGeom>
            <a:avLst/>
            <a:gdLst/>
            <a:ahLst/>
            <a:cxnLst/>
            <a:rect l="l" t="t" r="r" b="b"/>
            <a:pathLst>
              <a:path w="8075295" h="8229600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54320" y="4116824"/>
            <a:ext cx="16301273" cy="3051117"/>
          </a:xfrm>
          <a:custGeom>
            <a:avLst/>
            <a:gdLst/>
            <a:ahLst/>
            <a:cxnLst/>
            <a:rect l="l" t="t" r="r" b="b"/>
            <a:pathLst>
              <a:path w="16301273" h="3051117">
                <a:moveTo>
                  <a:pt x="0" y="0"/>
                </a:moveTo>
                <a:lnTo>
                  <a:pt x="16301273" y="0"/>
                </a:lnTo>
                <a:lnTo>
                  <a:pt x="16301273" y="3051117"/>
                </a:lnTo>
                <a:lnTo>
                  <a:pt x="0" y="30511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55734" y="711680"/>
            <a:ext cx="776413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Giới thiệu đề tài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90941" y="2668158"/>
            <a:ext cx="7764135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Phương pháp nghiên cứu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72365" y="2668158"/>
            <a:ext cx="13830959" cy="7341359"/>
          </a:xfrm>
          <a:custGeom>
            <a:avLst/>
            <a:gdLst/>
            <a:ahLst/>
            <a:cxnLst/>
            <a:rect l="l" t="t" r="r" b="b"/>
            <a:pathLst>
              <a:path w="13830959" h="7341359">
                <a:moveTo>
                  <a:pt x="0" y="0"/>
                </a:moveTo>
                <a:lnTo>
                  <a:pt x="13830958" y="0"/>
                </a:lnTo>
                <a:lnTo>
                  <a:pt x="13830958" y="7341359"/>
                </a:lnTo>
                <a:lnTo>
                  <a:pt x="0" y="7341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8412404">
            <a:off x="-980726" y="7205837"/>
            <a:ext cx="8075295" cy="8229600"/>
          </a:xfrm>
          <a:custGeom>
            <a:avLst/>
            <a:gdLst/>
            <a:ahLst/>
            <a:cxnLst/>
            <a:rect l="l" t="t" r="r" b="b"/>
            <a:pathLst>
              <a:path w="8075295" h="8229600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94171" y="846209"/>
            <a:ext cx="776413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Giới thiệu đề tài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90941" y="2668158"/>
            <a:ext cx="7764135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Phạm vi nghiên cứu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01853" y="2668158"/>
            <a:ext cx="12471481" cy="7458828"/>
          </a:xfrm>
          <a:custGeom>
            <a:avLst/>
            <a:gdLst/>
            <a:ahLst/>
            <a:cxnLst/>
            <a:rect l="l" t="t" r="r" b="b"/>
            <a:pathLst>
              <a:path w="12471481" h="7458828">
                <a:moveTo>
                  <a:pt x="0" y="0"/>
                </a:moveTo>
                <a:lnTo>
                  <a:pt x="12471480" y="0"/>
                </a:lnTo>
                <a:lnTo>
                  <a:pt x="12471480" y="7458828"/>
                </a:lnTo>
                <a:lnTo>
                  <a:pt x="0" y="74588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8412404">
            <a:off x="-980726" y="7205837"/>
            <a:ext cx="8075295" cy="8229600"/>
          </a:xfrm>
          <a:custGeom>
            <a:avLst/>
            <a:gdLst/>
            <a:ahLst/>
            <a:cxnLst/>
            <a:rect l="l" t="t" r="r" b="b"/>
            <a:pathLst>
              <a:path w="8075295" h="8229600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769336"/>
            <a:ext cx="7764135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Giới thiệu đề tài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90941" y="2668158"/>
            <a:ext cx="7764135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Phân quyền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13374" y="1346662"/>
            <a:ext cx="7759962" cy="7737535"/>
          </a:xfrm>
          <a:custGeom>
            <a:avLst/>
            <a:gdLst/>
            <a:ahLst/>
            <a:cxnLst/>
            <a:rect l="l" t="t" r="r" b="b"/>
            <a:pathLst>
              <a:path w="7759962" h="7737535">
                <a:moveTo>
                  <a:pt x="0" y="0"/>
                </a:moveTo>
                <a:lnTo>
                  <a:pt x="7759963" y="0"/>
                </a:lnTo>
                <a:lnTo>
                  <a:pt x="7759963" y="7737535"/>
                </a:lnTo>
                <a:lnTo>
                  <a:pt x="0" y="77375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94171" y="577152"/>
            <a:ext cx="5347847" cy="244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Thiết kế </a:t>
            </a:r>
          </a:p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cơ sở dữ liệu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375264" y="428625"/>
            <a:ext cx="3055625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Lược đồ lớp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7693009" y="586677"/>
            <a:ext cx="0" cy="8353661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421973" y="1028700"/>
            <a:ext cx="5724896" cy="8362696"/>
          </a:xfrm>
          <a:custGeom>
            <a:avLst/>
            <a:gdLst/>
            <a:ahLst/>
            <a:cxnLst/>
            <a:rect l="l" t="t" r="r" b="b"/>
            <a:pathLst>
              <a:path w="5724896" h="8362696">
                <a:moveTo>
                  <a:pt x="0" y="0"/>
                </a:moveTo>
                <a:lnTo>
                  <a:pt x="5724896" y="0"/>
                </a:lnTo>
                <a:lnTo>
                  <a:pt x="5724896" y="8362696"/>
                </a:lnTo>
                <a:lnTo>
                  <a:pt x="0" y="83626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844788" y="3296438"/>
            <a:ext cx="5683473" cy="5487007"/>
          </a:xfrm>
          <a:custGeom>
            <a:avLst/>
            <a:gdLst/>
            <a:ahLst/>
            <a:cxnLst/>
            <a:rect l="l" t="t" r="r" b="b"/>
            <a:pathLst>
              <a:path w="5683473" h="5487007">
                <a:moveTo>
                  <a:pt x="0" y="0"/>
                </a:moveTo>
                <a:lnTo>
                  <a:pt x="5683474" y="0"/>
                </a:lnTo>
                <a:lnTo>
                  <a:pt x="5683474" y="5487008"/>
                </a:lnTo>
                <a:lnTo>
                  <a:pt x="0" y="54870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94171" y="577152"/>
            <a:ext cx="10037140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0000"/>
                </a:solidFill>
                <a:latin typeface="Cabin" panose="00000500000000000000"/>
                <a:ea typeface="Cabin" panose="00000500000000000000"/>
                <a:cs typeface="Cabin" panose="00000500000000000000"/>
                <a:sym typeface="Cabin" panose="00000500000000000000"/>
              </a:rPr>
              <a:t>Thiết kế cơ sở dữ liệu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82447" y="1985316"/>
            <a:ext cx="3324682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  <a:spcBef>
                <a:spcPct val="0"/>
              </a:spcBef>
            </a:pPr>
            <a:r>
              <a:rPr lang="en-US" sz="4000" b="1">
                <a:solidFill>
                  <a:srgbClr val="000000"/>
                </a:solidFill>
                <a:latin typeface="Cabin Bold" panose="00000800000000000000"/>
                <a:ea typeface="Cabin Bold" panose="00000800000000000000"/>
                <a:cs typeface="Cabin Bold" panose="00000800000000000000"/>
                <a:sym typeface="Cabin Bold" panose="00000800000000000000"/>
              </a:rPr>
              <a:t>Lược use-case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262</Words>
  <Application>Microsoft Office PowerPoint</Application>
  <PresentationFormat>Custom</PresentationFormat>
  <Paragraphs>53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Cabin Italics</vt:lpstr>
      <vt:lpstr>Arial</vt:lpstr>
      <vt:lpstr>Cabin Medium</vt:lpstr>
      <vt:lpstr>Calibri</vt:lpstr>
      <vt:lpstr>Cabin Bold</vt:lpstr>
      <vt:lpstr>Cabin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thuyết trình Đánh giá Tài liệu Liên quan Nhiên liệu Hóa thạch Màu Nâu Màu Be Phong cách Sổ lưu niệm</dc:title>
  <dc:creator/>
  <cp:lastModifiedBy>Administrator</cp:lastModifiedBy>
  <cp:revision>4</cp:revision>
  <dcterms:created xsi:type="dcterms:W3CDTF">2006-08-16T00:00:00Z</dcterms:created>
  <dcterms:modified xsi:type="dcterms:W3CDTF">2025-01-08T17:55:50Z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B61DCC5B557E402385AB7E13BA8C2AB5_12</vt:lpwstr>
  </property>
  <property fmtid="{D5CDD505-2E9C-101B-9397-08002B2CF9AE}" pid="3" name="KSOProductBuildVer">
    <vt:lpwstr>1033-12.2.0.19307</vt:lpwstr>
  </property>
</Properties>
</file>

<file path=docProps/thumbnail.jpeg>
</file>